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5" Type="http://schemas.openxmlformats.org/officeDocument/2006/relationships/viewProps" Target="viewProps.xml" /><Relationship Id="rId7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77" Type="http://schemas.openxmlformats.org/officeDocument/2006/relationships/tableStyles" Target="tableStyles.xml" /><Relationship Id="rId7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om.alby.de/analysis/data-science-seo.html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Notebooks: Format für Hausarbeiten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Demo: Gedanken, Code, Visualisierungen und Ergebnisse in einem Dokument.</a:t>
            </a:r>
          </a:p>
          <a:p>
            <a:pPr lvl="0"/>
            <a:r>
              <a:rPr/>
              <a:t>Dokumentation eigener Arbeit und Transparenz in der Zusammenarbeit</a:t>
            </a:r>
          </a:p>
          <a:p>
            <a:pPr lvl="0"/>
            <a:r>
              <a:rPr/>
              <a:t>Markdown vs Markup</a:t>
            </a:r>
          </a:p>
          <a:p>
            <a:pPr lvl="0"/>
            <a:r>
              <a:rPr/>
              <a:t>Export in verschiedene Formate</a:t>
            </a:r>
          </a:p>
          <a:p>
            <a:pPr lvl="0"/>
            <a:r>
              <a:rPr/>
              <a:t>Snippets auch für andere Sprachen!</a:t>
            </a:r>
          </a:p>
          <a:p>
            <a:pPr lvl="0"/>
            <a:r>
              <a:rPr/>
              <a:t>Ab jetzt: Mitschreiben im Notebook</a:t>
            </a:r>
          </a:p>
          <a:p>
            <a:pPr lvl="0"/>
            <a:r>
              <a:rPr/>
              <a:t>Wichtig: Immer schön speichern zwischendurch (strg-s / ctrl-s)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Kaggle.com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  <a:p>
            <a:pPr lvl="0"/>
            <a:r>
              <a:rPr b="1"/>
              <a:t>Wichtig:</a:t>
            </a:r>
            <a:r>
              <a:rPr/>
              <a:t> Sie brauchen Rohdaten, keine aggregierten Daten!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R/RStudio lokal versus Cloud-Version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Bitte versuchen Sie R und RStudio lokal zu installieren</a:t>
            </a:r>
          </a:p>
          <a:p>
            <a:pPr lvl="0"/>
            <a:r>
              <a:rPr/>
              <a:t>Cloud-Version nur für dieses Semester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b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Administratives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 der Veranstaltung</a:t>
            </a:r>
          </a:p>
          <a:p>
            <a:pPr lvl="0"/>
            <a:r>
              <a:rPr/>
              <a:t>Grundkenntnisse Statistik, nicht nur für die Uni :)</a:t>
            </a:r>
          </a:p>
          <a:p>
            <a:pPr lvl="0"/>
            <a:r>
              <a:rPr/>
              <a:t>Werkzeuge für Datenanalyse in der Bachelor-Arbeit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Datenmerkmale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Datenmerkmale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171700"/>
                <a:gridCol w="3886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Tools*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Deskriptive Statistik: 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Deskriptive Statistik: Let’s talk about money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Lageparameter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Deskriptive Statistik: Übersicht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5943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Kennzahlen / Techniken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Lagemaße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 • Median • Modus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Streuungsmaße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 (Range) • Quartilabstand (IQR) • Varianz &amp;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Formparameter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 (Skewness) • Wölbung (Kurtosis)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Positionskennwerte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 • Perzentile • Quartile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/>
                <a:gridCol w="2882900"/>
                <a:gridCol w="36449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(50 %-Quantil)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 = Max − 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 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 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25 %, 50 %, 75 %-Werte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summary(data)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das Tidyverse-Paket für effiziente Datenmanipulation und -visualisierung</a:t>
            </a:r>
          </a:p>
          <a:p>
            <a:pPr lvl="0"/>
            <a:r>
              <a:rPr/>
              <a:t>Hands-on Beispiele zur Anwendung von </a:t>
            </a:r>
            <a:r>
              <a:rPr>
                <a:latin typeface="Courier"/>
              </a:rPr>
              <a:t>dplyr</a:t>
            </a:r>
            <a:r>
              <a:rPr/>
              <a:t> und </a:t>
            </a:r>
            <a:r>
              <a:rPr>
                <a:latin typeface="Courier"/>
              </a:rPr>
              <a:t>ggplot2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Explorative Datenanalyse mit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Vorteile der Nutzung von Jupyter Notebooks für die explorative Datenanalyse</a:t>
            </a:r>
          </a:p>
          <a:p>
            <a:pPr lvl="0"/>
            <a:r>
              <a:rPr/>
              <a:t>Praktisches Beispiel zur Analyse: </a:t>
            </a:r>
            <a:r>
              <a:rPr>
                <a:hlinkClick r:id="rId2"/>
              </a:rPr>
              <a:t>Data Science und SEO Analyse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Installation und Nutzung von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Anleitung zum Laden und Installieren von R-Packages</a:t>
            </a:r>
          </a:p>
          <a:p>
            <a:pPr lvl="0"/>
            <a:r>
              <a:rPr/>
              <a:t>Wichtige Packages für statistische Analysen und ihre Anwendungen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Nutzung von R als Taschenrechner und Einführung in grundlegende R-Operationen</a:t>
            </a:r>
          </a:p>
          <a:p>
            <a:pPr lvl="0"/>
            <a:r>
              <a:rPr/>
              <a:t>Verständnis der Objekt- und Funktionsstruktur in 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und 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Überblick über wichtige Datentypen und Datenstrukturen wie Vektoren, Dataframes, und Listen</a:t>
            </a:r>
          </a:p>
          <a:p>
            <a:pPr lvl="0"/>
            <a:r>
              <a:rPr/>
              <a:t>Anwendungsbeispiele zur Manipulation von Dataframes und anderen Objekten in R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 in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Erklärung der verschiedenen Bereiche der RStudio-Arbeitsumgebung</a:t>
            </a:r>
          </a:p>
          <a:p>
            <a:pPr lvl="0"/>
            <a:r>
              <a:rPr/>
              <a:t>Tipps zur effizienten Nutzung des Arbeitsspeichers und zur Fehlervermeidung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Installation und Nutzung von R-Packages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Wichtige R-Packages und deren Installation</a:t>
            </a:r>
          </a:p>
          <a:p>
            <a:pPr lvl="0"/>
            <a:r>
              <a:rPr/>
              <a:t>Anleitung zur Einrichtung der Arbeitsumgebung für die Analyse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Hands-on Übung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Erste Schritte mit R für Datenanalyse</a:t>
            </a:r>
          </a:p>
          <a:p>
            <a:pPr lvl="0"/>
            <a:r>
              <a:rPr/>
              <a:t>Verwendung von R als Taschenrechner</a:t>
            </a:r>
          </a:p>
          <a:p>
            <a:pPr lvl="0"/>
            <a:r>
              <a:rPr/>
              <a:t>Umgang mit verschiedenen Datentypen und Datenstrukturen in R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Grundlagen zu Data Frames</a:t>
            </a:r>
          </a:p>
          <a:p>
            <a:pPr lvl="0"/>
            <a:r>
              <a:rPr/>
              <a:t>Manipulation von Datenframes für Analysezwecke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eines neuen Datensatzes: BookCrossing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Diskussion über den BookCrossing-Datensatz und seine Besonderheiten.</a:t>
            </a:r>
          </a:p>
          <a:p>
            <a:pPr lvl="0"/>
            <a:r>
              <a:rPr/>
              <a:t>Vorbereitung und erste Schritte für die Datenanalyse mit diesem Datensatz.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Datenreinigung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Methoden zur Reinigung und Vorbereitung des BookCrossing-Datensatzes.</a:t>
            </a:r>
          </a:p>
          <a:p>
            <a:pPr lvl="0"/>
            <a:r>
              <a:rPr/>
              <a:t>Praktische Anwendung der gelernten Methoden zur Datenbereinigung.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Einführung in die Datenvisualisierung</a:t>
            </a:r>
          </a:p>
          <a:p>
            <a:pPr lvl="0"/>
            <a:r>
              <a:rPr/>
              <a:t>Grundlagen der Datenvisualisierung.</a:t>
            </a:r>
          </a:p>
          <a:p>
            <a:pPr lvl="0"/>
            <a:r>
              <a:rPr/>
              <a:t>Nutzung von ggplot2 zur Erstellung erster Visualisierungen.</a:t>
            </a:r>
          </a:p>
          <a:p>
            <a:pPr lvl="0"/>
            <a:r>
              <a:rPr/>
              <a:t>Interpretation der Ergebnisse durch visuelle Darstellungen.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Logistik und organisatorische Hinweise</a:t>
            </a:r>
          </a:p>
          <a:p>
            <a:pPr lvl="0"/>
            <a:r>
              <a:rPr/>
              <a:t>Planung der Termine für Präsentationen und weitere Kursaktivitäten.</a:t>
            </a:r>
          </a:p>
          <a:p>
            <a:pPr lvl="0"/>
            <a:r>
              <a:rPr/>
              <a:t>Hinweise zur Vorbereitung auf die kommenden Sessions.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Abschluss und Feedback</a:t>
            </a:r>
          </a:p>
          <a:p>
            <a:pPr lvl="0"/>
            <a:r>
              <a:rPr/>
              <a:t>Zusammenfassung der Session und Diskussion der wichtigsten Erkenntnisse.</a:t>
            </a:r>
          </a:p>
          <a:p>
            <a:pPr lvl="0"/>
            <a:r>
              <a:rPr/>
              <a:t>Feedbackrunde zur Verbesserung der weiteren Sessions.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5: Datenvisualisierung und Deskriptive Statistik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Einführung in Datenvisualisierung</a:t>
            </a:r>
          </a:p>
          <a:p>
            <a:pPr lvl="0"/>
            <a:r>
              <a:rPr/>
              <a:t>Grundlagen der Datenvisualisierung</a:t>
            </a:r>
          </a:p>
          <a:p>
            <a:pPr lvl="0"/>
            <a:r>
              <a:rPr/>
              <a:t>Auswahl der richtigen Visualisierungsarten für verschiedene Datentypen</a:t>
            </a:r>
          </a:p>
          <a:p>
            <a:pPr lvl="0"/>
            <a:r>
              <a:rPr/>
              <a:t>Einführung in gängige Visualisierungstools in 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Deskriptive Statistik verstehen</a:t>
            </a:r>
          </a:p>
          <a:p>
            <a:pPr lvl="0"/>
            <a:r>
              <a:rPr/>
              <a:t>Bedeutung deskriptiver statistischer Maße wie Mittelwert, Median, Modus</a:t>
            </a:r>
          </a:p>
          <a:p>
            <a:pPr lvl="0"/>
            <a:r>
              <a:rPr/>
              <a:t>Varianz, Standardabweichung und ihre Anwendungen in der Datenanalyse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Visualisierung von Verteilungen</a:t>
            </a:r>
          </a:p>
          <a:p>
            <a:pPr lvl="0"/>
            <a:r>
              <a:rPr/>
              <a:t>Erstellung von Histogrammen und Boxplots zur Darstellung von Datenverteilungen</a:t>
            </a:r>
          </a:p>
          <a:p>
            <a:pPr lvl="0"/>
            <a:r>
              <a:rPr/>
              <a:t>Interpretation von Verteilungsdiagrammen zur Erkennung von Mustern und Anomalien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Zusammenhänge visualisieren</a:t>
            </a:r>
          </a:p>
          <a:p>
            <a:pPr lvl="0"/>
            <a:r>
              <a:rPr/>
              <a:t>Scatter Plots und Korrelationsanalysen zur Untersuchung von Beziehungen zwischen Variablen</a:t>
            </a:r>
          </a:p>
          <a:p>
            <a:pPr lvl="0"/>
            <a:r>
              <a:rPr/>
              <a:t>Einführung in fortgeschrittene Methoden wie Heatmaps und Paired Plots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2 – Deskriptive Statistik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</a:t>
            </a:r>
          </a:p>
          <a:p>
            <a:pPr lvl="0"/>
            <a:r>
              <a:rPr/>
              <a:t>Kennzahlen verstehen &amp; berechnen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Inhalte</a:t>
            </a:r>
          </a:p>
          <a:p>
            <a:pPr lvl="0"/>
            <a:r>
              <a:rPr/>
              <a:t>Mittelwert, Median, Modus</a:t>
            </a:r>
          </a:p>
          <a:p>
            <a:pPr lvl="0"/>
            <a:r>
              <a:rPr/>
              <a:t>Varianz, Standardabweichung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, </a:t>
            </a:r>
            <a:r>
              <a:rPr>
                <a:latin typeface="Courier"/>
              </a:rPr>
              <a:t>mean()</a:t>
            </a:r>
            <a:r>
              <a:rPr/>
              <a:t>, </a:t>
            </a:r>
            <a:r>
              <a:rPr>
                <a:latin typeface="Courier"/>
              </a:rPr>
              <a:t>sd()</a:t>
            </a:r>
          </a:p>
          <a:p>
            <a:pPr lvl="0"/>
            <a:r>
              <a:rPr/>
              <a:t>Visualisierung: Histogramme, Boxplots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3 – 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</a:t>
            </a:r>
          </a:p>
          <a:p>
            <a:pPr lvl="0"/>
            <a:r>
              <a:rPr/>
              <a:t>Daten visuell explorieren und interpretieren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Inhalte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4 – Wahrscheinlichkeiten &amp;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</a:t>
            </a:r>
          </a:p>
          <a:p>
            <a:pPr lvl="0"/>
            <a:r>
              <a:rPr/>
              <a:t>Intuitive Einführung in Zufall &amp; Normalverteilung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Inhalte</a:t>
            </a:r>
          </a:p>
          <a:p>
            <a:pPr lvl="0"/>
            <a:r>
              <a:rPr/>
              <a:t>Laplace, Simulation, </a:t>
            </a:r>
            <a:r>
              <a:rPr>
                <a:latin typeface="Courier"/>
              </a:rPr>
              <a:t>rnorm()</a:t>
            </a:r>
            <a:r>
              <a:rPr/>
              <a:t>, </a:t>
            </a:r>
            <a:r>
              <a:rPr>
                <a:latin typeface="Courier"/>
              </a:rPr>
              <a:t>dnorm()</a:t>
            </a:r>
          </a:p>
          <a:p>
            <a:pPr lvl="0"/>
            <a:r>
              <a:rPr/>
              <a:t>Visualisierung von Wahrscheinlichkeitsdichte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5 – Zentrale Grenzwertsätze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</a:t>
            </a:r>
          </a:p>
          <a:p>
            <a:pPr lvl="0"/>
            <a:r>
              <a:rPr/>
              <a:t>Verstehen, warum Mittelwerte normalverteilt sind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Inhalte</a:t>
            </a:r>
          </a:p>
          <a:p>
            <a:pPr lvl="0"/>
            <a:r>
              <a:rPr/>
              <a:t>Simulationen mit </a:t>
            </a:r>
            <a:r>
              <a:rPr>
                <a:latin typeface="Courier"/>
              </a:rPr>
              <a:t>replicate()</a:t>
            </a:r>
            <a:r>
              <a:rPr/>
              <a:t>, </a:t>
            </a:r>
            <a:r>
              <a:rPr>
                <a:latin typeface="Courier"/>
              </a:rPr>
              <a:t>mean()</a:t>
            </a:r>
          </a:p>
          <a:p>
            <a:pPr lvl="0"/>
            <a:r>
              <a:rPr/>
              <a:t>Stichprobenverteilungen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6 – 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</a:t>
            </a:r>
          </a:p>
          <a:p>
            <a:pPr lvl="0"/>
            <a:r>
              <a:rPr/>
              <a:t>Unsicherheiten abschätzen können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Inhalte</a:t>
            </a:r>
          </a:p>
          <a:p>
            <a:pPr lvl="0"/>
            <a:r>
              <a:rPr/>
              <a:t>Konfidenzintervall mit </a:t>
            </a:r>
            <a:r>
              <a:rPr>
                <a:latin typeface="Courier"/>
              </a:rPr>
              <a:t>t.test()</a:t>
            </a:r>
          </a:p>
          <a:p>
            <a:pPr lvl="0"/>
            <a:r>
              <a:rPr/>
              <a:t>Visualisierung von CI über Punkteschätzungen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</a:t>
            </a:r>
          </a:p>
          <a:p>
            <a:pPr lvl="0"/>
            <a:r>
              <a:rPr/>
              <a:t>Testlogik verstehen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Inhalte</a:t>
            </a:r>
          </a:p>
          <a:p>
            <a:pPr lvl="0"/>
            <a:r>
              <a:rPr/>
              <a:t>Null- und Alternativhypothese</a:t>
            </a:r>
          </a:p>
          <a:p>
            <a:pPr lvl="0"/>
            <a:r>
              <a:rPr/>
              <a:t>Fehler 1. &amp; 2. Art</a:t>
            </a:r>
          </a:p>
          <a:p>
            <a:pPr lvl="0"/>
            <a:r>
              <a:rPr/>
              <a:t>Signifikanzniveau, p-Wert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</a:t>
            </a:r>
          </a:p>
          <a:p>
            <a:pPr lvl="0"/>
            <a:r>
              <a:rPr/>
              <a:t>Mittelwertvergleiche anwenden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Inhalte</a:t>
            </a:r>
          </a:p>
          <a:p>
            <a:pPr lvl="0"/>
            <a:r>
              <a:rPr>
                <a:latin typeface="Courier"/>
              </a:rPr>
              <a:t>t.test()</a:t>
            </a:r>
            <a:r>
              <a:rPr/>
              <a:t> mit Beispieldaten</a:t>
            </a:r>
          </a:p>
          <a:p>
            <a:pPr lvl="0"/>
            <a:r>
              <a:rPr/>
              <a:t>Voraussetzungen &amp; Interpretation</a:t>
            </a:r>
          </a:p>
          <a:p>
            <a:pPr lvl="0"/>
            <a:r>
              <a:rPr/>
              <a:t>Visualisierung mit ggplot2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</a:t>
            </a:r>
          </a:p>
          <a:p>
            <a:pPr lvl="0"/>
            <a:r>
              <a:rPr/>
              <a:t>Kategoriale Daten analysieren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Inhalte</a:t>
            </a:r>
          </a:p>
          <a:p>
            <a:pPr lvl="0"/>
            <a:r>
              <a:rPr/>
              <a:t>Häufigkeitstabellen, </a:t>
            </a:r>
            <a:r>
              <a:rPr>
                <a:latin typeface="Courier"/>
              </a:rPr>
              <a:t>chisq.test()</a:t>
            </a:r>
          </a:p>
          <a:p>
            <a:pPr lvl="0"/>
            <a:r>
              <a:rPr/>
              <a:t>Visualisierung: Balken, Mosaikplots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Lineare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</a:t>
            </a:r>
          </a:p>
          <a:p>
            <a:pPr lvl="0"/>
            <a:r>
              <a:rPr/>
              <a:t>Vorhersagen mit Regressionslinien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Inhalte</a:t>
            </a:r>
          </a:p>
          <a:p>
            <a:pPr lvl="0"/>
            <a:r>
              <a:rPr>
                <a:latin typeface="Courier"/>
              </a:rPr>
              <a:t>lm()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</a:p>
          <a:p>
            <a:pPr lvl="0"/>
            <a:r>
              <a:rPr>
                <a:latin typeface="Courier"/>
              </a:rPr>
              <a:t>geom_smooth(method = "lm")</a:t>
            </a:r>
          </a:p>
          <a:p>
            <a:pPr lvl="0"/>
            <a:r>
              <a:rPr/>
              <a:t>Interpretation der Koeffizienten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eine Korrelation?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Korrelationen interessant?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Manche Sachverhalte liegen in der Vergangenheit.</a:t>
            </a:r>
          </a:p>
          <a:p>
            <a:pPr lvl="0"/>
            <a:r>
              <a:rPr/>
              <a:t>Manche Experimente können aus ethischen Gründen nicht durchgeführt werden.</a:t>
            </a:r>
          </a:p>
          <a:p>
            <a:pPr lvl="0"/>
            <a:r>
              <a:rPr b="1"/>
              <a:t>Beispiel</a:t>
            </a:r>
            <a:r>
              <a:rPr/>
              <a:t>: Wir messen die Blutwerte aller Kursteilnehmer. Die Hälfte des Kurses ernährt sich 2 Wochen lang vegan, die andere Hälfte isst nur Burger bei McDonald’s. Nach den 2 Wochen messen wir wieder die Blutwerte. Wie lange darf Tom dann noch an der HAW unterrichten?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 der Korrelation kommt die Kovarianz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Kovarianz misst, wie zwei Variablen gemeinsam variieren.</a:t>
            </a:r>
          </a:p>
          <a:p>
            <a:pPr lvl="0"/>
            <a:r>
              <a:rPr/>
              <a:t>Berechnung durch Multiplikation der Abweichungen der Werte vom Mittelwert für beide Variablen und Bildung des Durchschnitts dieser Produkte.</a:t>
            </a:r>
          </a:p>
          <a:p>
            <a:pPr lvl="0"/>
            <a:r>
              <a:rPr/>
              <a:t>Eine positive Kovarianz bedeutet, dass die Variablen tendenziell zusammen steigen oder fallen.</a:t>
            </a:r>
          </a:p>
          <a:p>
            <a:pPr lvl="0"/>
            <a:r>
              <a:rPr/>
              <a:t>Die Interpretation der Kovarianz hängt von den Maßeinheiten der Variablen ab und ist daher bei unterschiedlichen Einheiten nicht leicht zu interpretieren.</a:t>
            </a:r>
          </a:p>
          <a:p>
            <a:pPr lvl="0"/>
            <a:r>
              <a:rPr/>
              <a:t>Die standardisierte Form der Kovarianz ist die Korrelation.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Korrelation beinhaltet keine Richtung.</a:t>
            </a:r>
          </a:p>
          <a:p>
            <a:pPr lvl="0"/>
            <a:r>
              <a:rPr/>
              <a:t>Scheinkorrelation: zufällige oder indirekte Beziehung (z.B. Eis-Konsum und Anzahl Ertrunkener).</a:t>
            </a:r>
          </a:p>
          <a:p>
            <a:pPr lvl="0"/>
            <a:r>
              <a:rPr/>
              <a:t>Pearson‘s Korrelationskoeffizient reicht von 1 bis -1:</a:t>
            </a:r>
          </a:p>
          <a:p>
            <a:pPr lvl="1"/>
            <a:r>
              <a:rPr/>
              <a:t>|0.7/0.8| Hohe Korrelation</a:t>
            </a:r>
          </a:p>
          <a:p>
            <a:pPr lvl="1"/>
            <a:r>
              <a:rPr/>
              <a:t>|0.5| Moderate Korrelation</a:t>
            </a:r>
          </a:p>
          <a:p>
            <a:pPr lvl="1"/>
            <a:r>
              <a:rPr/>
              <a:t>|0.3| Schwache Korrelation</a:t>
            </a:r>
          </a:p>
          <a:p>
            <a:pPr lvl="1"/>
            <a:r>
              <a:rPr/>
              <a:t>0 Keine Korrelation</a:t>
            </a:r>
          </a:p>
          <a:p>
            <a:pPr lvl="0"/>
            <a:r>
              <a:rPr/>
              <a:t>Was könnte ein Beispiel für eine negative Korrelation sein?</a:t>
            </a:r>
          </a:p>
          <a:p>
            <a:pPr lvl="0"/>
            <a:r>
              <a:rPr/>
              <a:t>Erläuterung des p-Wertes folgt.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Pearson-Korrelation: Misst den linearen Zusammenhang zwischen zwei kontinuierlichen Variablen.</a:t>
            </a:r>
          </a:p>
          <a:p>
            <a:pPr lvl="0"/>
            <a:r>
              <a:rPr/>
              <a:t>Spearman-Korrelation: Misst den monotonen Zusammenhang zwischen zwei Variablen basierend auf ihren Rängen.</a:t>
            </a:r>
          </a:p>
          <a:p>
            <a:pPr lvl="0"/>
            <a:r>
              <a:rPr/>
              <a:t>Kendall-Tau-Korrelation: Misst die Übereinstimmung in der Rangordnung zwischen zwei Variablen.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Unterschied Korrelation zu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Korrelation misst die Stärke des Zusammenhangs zwischen zwei Variablen.</a:t>
            </a:r>
          </a:p>
          <a:p>
            <a:pPr lvl="0"/>
            <a:r>
              <a:rPr/>
              <a:t>Regression prognostiziert den Wert einer abhängigen Variable basierend auf einer unabhängigen Variable.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Pearson's product-moment correlation
data:  cars$speed and cars$dist
t = 9.464, df = 48, p-value = 1.49e-12
alternative hypothesis: true correlation is not equal to 0
95 percent confidence interval:
 0.6816422 0.8862036
sample estimates:
      cor 
0.8068949 </a:t>
            </a:r>
          </a:p>
          <a:p>
            <a:pPr lvl="0"/>
            <a:r>
              <a:rPr>
                <a:latin typeface="Courier"/>
              </a:rPr>
              <a:t>cor()</a:t>
            </a:r>
            <a:r>
              <a:rPr/>
              <a:t>, Scatterplot mit </a:t>
            </a:r>
            <a:r>
              <a:rPr>
                <a:latin typeface="Courier"/>
              </a:rPr>
              <a:t>geom_point()</a:t>
            </a:r>
          </a:p>
          <a:p>
            <a:pPr lvl="0"/>
            <a:r>
              <a:rPr/>
              <a:t>Kausalität vs. Korrelation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Wofür brauche ich lineare Regression denn wirklich?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Anwendungsbeispiel: Ermittlung eines fairen Preises für gebrauchte Artikel, z.B. Spiegelreflexkameras.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Heteroskedastizität beachten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Diskussion über die Verteilung der Residuen um die Regressionslinie.</a:t>
            </a:r>
          </a:p>
          <a:p>
            <a:pPr lvl="0"/>
            <a:r>
              <a:rPr/>
              <a:t>Erklärung von Homoskedastizität und Heteroskedastizität und deren Bedeutung für das Modell.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mache ich bei einer nicht-linearen Beziehung?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Umgang mit nicht-linearen Beziehungen, z.B. Klickraten in Newslettern.</a:t>
            </a:r>
          </a:p>
          <a:p>
            <a:pPr lvl="0"/>
            <a:r>
              <a:rPr/>
              <a:t>Anwendung von Transformationen zur Verbesserung der Modellpassung.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 - Die Statistik-Pille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eines hypothetischen Experiments zur Demonstration statistischer Prinzipien.</a:t>
            </a:r>
          </a:p>
          <a:p>
            <a:pPr lvl="0"/>
            <a:r>
              <a:rPr/>
              <a:t>Diskussion über die Auswirkungen der Intervention auf die Leistung.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Mittelwerte und ihre Bedeutung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Diskussion über die Bedeutung und Anwendung von Mittelwerten in verschiedenen Kontexten.</a:t>
            </a:r>
          </a:p>
          <a:p>
            <a:pPr lvl="0"/>
            <a:r>
              <a:rPr/>
              <a:t>Vergleich von Mittelwerten und deren statistische Signifikanz.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Klassische Statistische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die Konzepte der Nullhypothese und Alternativhypothese.</a:t>
            </a:r>
          </a:p>
          <a:p>
            <a:pPr lvl="0"/>
            <a:r>
              <a:rPr/>
              <a:t>Diskussion über die Bedeutung von Placebos und Behandlungsgruppen in Experimenten.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Mittelwert einer Stichprobe und Central Limit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Erklärung des zentralen Grenzwertsatzes und seiner Bedeutung für die Inferenzstatistik.</a:t>
            </a:r>
          </a:p>
          <a:p>
            <a:pPr lvl="0"/>
            <a:r>
              <a:rPr/>
              <a:t>Diskussion über die Berechnung und Interpretation von Stichprobenmittelwerten.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Vom Zentralen Grenzwertsatz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Überleitung von den Grundlagen des zentralen Grenzwertsatzes zu den Anwendungen des t-Tests.</a:t>
            </a:r>
          </a:p>
          <a:p>
            <a:pPr lvl="0"/>
            <a:r>
              <a:rPr/>
              <a:t>Diskussion über die Schätzung von Populationsparametern und die Anwendung des t-Tests.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Guiness-Bier brachte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Anekdote über William Sealy Gosset und die Entstehung der t-Verteilung.</a:t>
            </a:r>
          </a:p>
          <a:p>
            <a:pPr lvl="0"/>
            <a:r>
              <a:rPr/>
              <a:t>Diskussion über die Bedeutung von Freiheitsgraden und deren Einfluss auf die t-Verteilung.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Wichtige Annahmen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Überblick über die Annahmen, die für die Durchführung des t-Tests erforderlich sind.</a:t>
            </a:r>
          </a:p>
          <a:p>
            <a:pPr lvl="0"/>
            <a:r>
              <a:rPr/>
              <a:t>Praktische Demonstration der Anwendung des t-Tests in R.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holen sich das “Ok”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Enthält Code, Ergebnisse, Visualisierungen und Gedanken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Kurzer Rundgang durch RStudio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2025-04-19T11:58:00Z</dcterms:created>
  <dcterms:modified xsi:type="dcterms:W3CDTF">2025-04-19T11:58:00Z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